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58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E93"/>
    <a:srgbClr val="005370"/>
    <a:srgbClr val="62C6C5"/>
    <a:srgbClr val="000000"/>
    <a:srgbClr val="97989C"/>
    <a:srgbClr val="737476"/>
    <a:srgbClr val="003E54"/>
    <a:srgbClr val="00A7CB"/>
    <a:srgbClr val="3735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3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170FEC-1953-47CD-BF4D-B32D6A101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852DF35-CED2-44DA-BD09-6930957C81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D7928-DF98-4BF9-B41D-44B7E8FEA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EE2F06-1266-45AA-8A80-B51C6D066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D146C4-3050-45A4-A7AA-E0C7C6DA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67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F7D25-4291-4BC1-BA14-1D90766D9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9FA544-238E-4D61-8A2C-6F089F77F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64F1EE-CC20-4CA5-AE62-A9E7E27FE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EB9565-DF7C-453C-A65A-168D8F68F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ECE4E0-6CA7-4C61-96F4-414FFC6B5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266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74530A8-ADDA-4790-AFA1-DD98796EDA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9DBBC4B-6ABE-4BCA-8FC2-DA7EA72C12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23054C-8394-4E0C-97EC-0963BD877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FE8E3F-DD78-41B4-8715-4A6547FEA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D5D62D-D414-4B4A-9B9D-4579BAAE4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6273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7FFCBD-4553-4ECB-8364-5FFBA3BA5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1B3E14-ED52-4173-8B86-CD85A0932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80051C-8E37-43D4-9905-E853819BC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69A163-9C1C-4B93-88F0-AEFFED2CF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45BA7F-F60D-4728-A256-4BEC8BBF8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1427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3AD487-8434-4B7F-A528-ABB96DCB5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A5E454-525B-41FA-861C-09B703896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B4DCBC-CA57-418F-A588-6F6485FDB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C2C90D-C232-42B8-8858-D1C5C283B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3ECE1E-0C55-49A8-B0E8-DF42131D7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6673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6AF29C-6E66-4959-A7AC-C7B68EF3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729D5F-CA28-4FE9-B96D-7F74161336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364ACD-FC4B-4BCC-8330-0386B8C5F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F8A524-AE44-41D3-92D7-C082C3BDF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545A05-D40E-4E71-AF97-19BC5721A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588714-E786-4943-A5E5-905ED1CF7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5314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36CE5-03E3-4505-8E12-C88E34C20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726D80-5C45-4724-B36B-522D995BA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F3FD6B-8F4B-437E-AC7C-9634DEEB0F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F6868A-3FA0-4980-9C2F-0CD75D8EB4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FB00B50-F041-47CF-BE4B-2841CC2791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A660B56-EDCC-4CB3-BC9A-ACF79FA0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B05E6D-38BF-4BC5-A1DF-96110D689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DE653B8-E45A-4B00-A41F-774E19C1D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3125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74636E-FE18-445E-88A9-8A0D33A0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2F3FCAC-49D0-4F5D-A8DB-539353675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9A0437-3F78-4B80-921F-12AF35ED3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70F45D-9F2A-409B-AB3A-1B01D7EBF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1464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DFA023-66E2-4888-AB78-0A191B614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8B28197-E19F-4925-8F78-C780B034B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06F6AD-DB7F-4833-AFD7-E0A1029C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2091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6A56BB-94BD-4DE0-9944-73B043746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6B0BB-542D-424F-AE7C-CB9E4D0E2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DD9E88-E468-4C24-9122-DE9C058CF3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D2DE8C-C556-488B-B01E-71D1558CE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E32448-1950-46E9-A648-029BD606D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64A3E7-870E-4D09-837C-2F6B6F165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6374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9DED4-2D3B-44AD-9B48-9FE880F5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B16A72C-B431-4D5A-8586-F82AFC455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8D06E4-7C46-4B70-A2C0-33C1F198BF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5BD757-3555-425D-86C8-ACDFB6BE0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0EAF4B-2B54-47DF-BEF0-63ED7DD0C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0D443C-E7E0-4005-819F-5375EDD6B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1522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FA05D58-57A5-4DCB-B8C5-7985BB886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BE89FB-1C9C-469A-BB32-A96E3A167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AD113D-D45F-48B3-BEF5-38B4BCB4C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109F9-3FC4-40A4-AB6D-A6DE9035E10A}" type="datetimeFigureOut">
              <a:rPr lang="ko-KR" altLang="en-US" smtClean="0"/>
              <a:t>2021-06-12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4F6C74-3310-432C-B221-1EB7864031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03E63E-C758-4535-A675-5DF72218B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B7689-24D6-4585-8A30-9F2CABB1E5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0144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74CD0818-EA80-4BBE-B64E-ADD399559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CD85D38-466C-41DD-860E-0BED538BEC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E5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1B5944B-C429-446D-B627-E52879F30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6700" b="1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Soongsil Campus Map</a:t>
            </a:r>
            <a:br>
              <a:rPr lang="en-US" altLang="ko-KR" sz="6700" dirty="0">
                <a:solidFill>
                  <a:schemeClr val="bg1"/>
                </a:solidFill>
              </a:rPr>
            </a:br>
            <a:r>
              <a:rPr lang="ko-KR" altLang="en-US" sz="28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Malgun Gothic Semilight" panose="020B0502040204020203" pitchFamily="50" charset="-127"/>
              </a:rPr>
              <a:t>숭실 캠퍼스 맵</a:t>
            </a:r>
            <a:endParaRPr lang="ko-KR" altLang="en-US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F24F3F-11AD-4720-96C8-B6E591A49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8327" y="4160838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Malgun Gothic Semilight" panose="020B0502040204020203" pitchFamily="50" charset="-127"/>
              </a:rPr>
              <a:t>7</a:t>
            </a:r>
            <a:r>
              <a:rPr lang="ko-KR" altLang="en-US" sz="28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Malgun Gothic Semilight" panose="020B0502040204020203" pitchFamily="50" charset="-127"/>
              </a:rPr>
              <a:t>조 테넷</a:t>
            </a:r>
            <a:endParaRPr lang="en-US" altLang="ko-KR" sz="28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Malgun Gothic Semilight" panose="020B0502040204020203" pitchFamily="50" charset="-127"/>
            </a:endParaRPr>
          </a:p>
          <a:p>
            <a:r>
              <a:rPr lang="ko-KR" altLang="ko-KR" sz="2000" dirty="0">
                <a:solidFill>
                  <a:schemeClr val="bg1"/>
                </a:solidFill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  <a:cs typeface="Malgun Gothic Semilight" panose="020B0502040204020203" pitchFamily="50" charset="-127"/>
              </a:rPr>
              <a:t>이종근</a:t>
            </a:r>
            <a:r>
              <a:rPr lang="x-none" altLang="ko-KR" sz="2000" dirty="0">
                <a:solidFill>
                  <a:schemeClr val="bg1"/>
                </a:solidFill>
                <a:effectLst/>
                <a:latin typeface="나눔스퀘어 Light" panose="020B0600000101010101" pitchFamily="50" charset="-127"/>
                <a:ea typeface="나눔스퀘어 Light" panose="020B0600000101010101" pitchFamily="50" charset="-127"/>
                <a:cs typeface="Malgun Gothic Semilight" panose="020B0502040204020203" pitchFamily="50" charset="-127"/>
              </a:rPr>
              <a:t>, 김혜린, 이화원, 이여진</a:t>
            </a:r>
            <a:endParaRPr lang="en-US" altLang="ko-KR" sz="28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Malgun Gothic Semilight" panose="020B0502040204020203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4DF3339-0A54-4CAA-A0BC-888A59534F18}"/>
              </a:ext>
            </a:extLst>
          </p:cNvPr>
          <p:cNvCxnSpPr>
            <a:cxnSpLocks/>
          </p:cNvCxnSpPr>
          <p:nvPr/>
        </p:nvCxnSpPr>
        <p:spPr>
          <a:xfrm>
            <a:off x="2862012" y="3577390"/>
            <a:ext cx="6336631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40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화살표: 오각형 8">
            <a:extLst>
              <a:ext uri="{FF2B5EF4-FFF2-40B4-BE49-F238E27FC236}">
                <a16:creationId xmlns:a16="http://schemas.microsoft.com/office/drawing/2014/main" id="{545ACFB7-4E08-4312-85CE-7112BF97133F}"/>
              </a:ext>
            </a:extLst>
          </p:cNvPr>
          <p:cNvSpPr/>
          <p:nvPr/>
        </p:nvSpPr>
        <p:spPr>
          <a:xfrm rot="10800000">
            <a:off x="2659937" y="3605092"/>
            <a:ext cx="6485712" cy="984886"/>
          </a:xfrm>
          <a:prstGeom prst="homePlate">
            <a:avLst/>
          </a:prstGeom>
          <a:solidFill>
            <a:srgbClr val="006E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화살표: 오각형 9">
            <a:extLst>
              <a:ext uri="{FF2B5EF4-FFF2-40B4-BE49-F238E27FC236}">
                <a16:creationId xmlns:a16="http://schemas.microsoft.com/office/drawing/2014/main" id="{415396B4-7E99-4ED5-8DFC-F560A9B7C4AA}"/>
              </a:ext>
            </a:extLst>
          </p:cNvPr>
          <p:cNvSpPr/>
          <p:nvPr/>
        </p:nvSpPr>
        <p:spPr>
          <a:xfrm rot="10800000">
            <a:off x="2659938" y="4899635"/>
            <a:ext cx="6485711" cy="984889"/>
          </a:xfrm>
          <a:prstGeom prst="homePlate">
            <a:avLst/>
          </a:prstGeom>
          <a:solidFill>
            <a:srgbClr val="006E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47B2225-4E60-49C3-846D-2966E1AA61E9}"/>
              </a:ext>
            </a:extLst>
          </p:cNvPr>
          <p:cNvSpPr/>
          <p:nvPr/>
        </p:nvSpPr>
        <p:spPr>
          <a:xfrm>
            <a:off x="446853" y="3883449"/>
            <a:ext cx="2032376" cy="2032376"/>
          </a:xfrm>
          <a:prstGeom prst="ellipse">
            <a:avLst/>
          </a:prstGeom>
          <a:solidFill>
            <a:srgbClr val="62C6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rgbClr val="003E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목적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F696068-2F0E-47E4-BE67-AE23C3CE7BCC}"/>
              </a:ext>
            </a:extLst>
          </p:cNvPr>
          <p:cNvSpPr txBox="1"/>
          <p:nvPr/>
        </p:nvSpPr>
        <p:spPr>
          <a:xfrm>
            <a:off x="3631473" y="5038137"/>
            <a:ext cx="4929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유용한 정보 공유를 통해 </a:t>
            </a:r>
            <a:endParaRPr lang="en-US" altLang="ko-KR" sz="1600" dirty="0">
              <a:solidFill>
                <a:schemeClr val="bg1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2400" dirty="0">
                <a:solidFill>
                  <a:srgbClr val="FFC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정보제공의 불편함을 해소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48" name="제목 1">
            <a:extLst>
              <a:ext uri="{FF2B5EF4-FFF2-40B4-BE49-F238E27FC236}">
                <a16:creationId xmlns:a16="http://schemas.microsoft.com/office/drawing/2014/main" id="{19FD897F-5447-4D77-BF4F-DB83B9B4A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6" y="121104"/>
            <a:ext cx="10829924" cy="1571400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900" dirty="0" err="1">
                <a:ea typeface="나눔스퀘어 Bold" panose="020B0600000101010101" pitchFamily="50" charset="-127"/>
              </a:rPr>
              <a:t>숭실</a:t>
            </a:r>
            <a:r>
              <a:rPr lang="ko-KR" altLang="en-US" sz="4900" dirty="0">
                <a:ea typeface="나눔스퀘어 Bold" panose="020B0600000101010101" pitchFamily="50" charset="-127"/>
              </a:rPr>
              <a:t> 캠퍼스 맵 프로젝트 소개</a:t>
            </a:r>
            <a:br>
              <a:rPr lang="en-US" altLang="ko-KR" sz="5400" dirty="0">
                <a:ea typeface="나눔스퀘어 Bold" panose="020B0600000101010101" pitchFamily="50" charset="-127"/>
              </a:rPr>
            </a:br>
            <a:r>
              <a:rPr lang="en-US" altLang="ko-KR" sz="1800" dirty="0" err="1">
                <a:ea typeface="Yu Gothic UI Semibold" panose="020B0700000000000000" pitchFamily="34" charset="-128"/>
              </a:rPr>
              <a:t>Soongsil</a:t>
            </a:r>
            <a:r>
              <a:rPr lang="en-US" altLang="ko-KR" sz="1800" dirty="0">
                <a:ea typeface="Yu Gothic UI Semibold" panose="020B0700000000000000" pitchFamily="34" charset="-128"/>
              </a:rPr>
              <a:t> Campus Map Project</a:t>
            </a:r>
            <a:endParaRPr lang="ko-KR" altLang="en-US" sz="1800" dirty="0">
              <a:ea typeface="나눔스퀘어 Bold" panose="020B0600000101010101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A849F87-E4C0-44EB-9BD7-DC4E6016B86B}"/>
              </a:ext>
            </a:extLst>
          </p:cNvPr>
          <p:cNvSpPr/>
          <p:nvPr/>
        </p:nvSpPr>
        <p:spPr>
          <a:xfrm>
            <a:off x="0" y="1958363"/>
            <a:ext cx="12192000" cy="1157154"/>
          </a:xfrm>
          <a:prstGeom prst="rect">
            <a:avLst/>
          </a:prstGeom>
          <a:solidFill>
            <a:srgbClr val="373536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sz="24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숭실대학교 신입생</a:t>
            </a:r>
            <a:r>
              <a:rPr lang="en-US" altLang="ko-KR" sz="24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동작구에 새로 전입 온 재학생들을 위한 </a:t>
            </a:r>
            <a:endParaRPr lang="en-US" altLang="ko-KR" sz="2400" dirty="0">
              <a:effectLst/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2400" dirty="0">
                <a:solidFill>
                  <a:srgbClr val="62C6C5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지역 정보제공 서비스</a:t>
            </a:r>
            <a:endParaRPr lang="ko-KR" altLang="en-US" sz="2400" dirty="0">
              <a:solidFill>
                <a:srgbClr val="62C6C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5D6A998-F8ED-465A-8C01-F91E086C5ED5}"/>
              </a:ext>
            </a:extLst>
          </p:cNvPr>
          <p:cNvSpPr txBox="1"/>
          <p:nvPr/>
        </p:nvSpPr>
        <p:spPr>
          <a:xfrm>
            <a:off x="3278775" y="3743591"/>
            <a:ext cx="5634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숭실대학교 캠퍼스 안내부터 주변 필수</a:t>
            </a:r>
            <a:r>
              <a:rPr lang="en-US" altLang="ko-KR" sz="1600" dirty="0">
                <a:solidFill>
                  <a:schemeClr val="bg1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편의시설까지</a:t>
            </a:r>
            <a:endParaRPr lang="en-US" altLang="ko-KR" sz="1600" dirty="0">
              <a:solidFill>
                <a:schemeClr val="bg1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ko-KR" sz="2000" dirty="0">
                <a:solidFill>
                  <a:srgbClr val="FFC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신입생들과 신규 유입된 사람들을 </a:t>
            </a:r>
            <a:r>
              <a:rPr lang="ko-KR" altLang="en-US" sz="2000" dirty="0">
                <a:solidFill>
                  <a:srgbClr val="FFC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위한 안내</a:t>
            </a:r>
            <a:r>
              <a:rPr lang="ko-KR" altLang="ko-KR" sz="2000" dirty="0">
                <a:solidFill>
                  <a:srgbClr val="FFC000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 </a:t>
            </a:r>
            <a:endParaRPr lang="en-US" altLang="ko-KR" sz="2000" dirty="0">
              <a:solidFill>
                <a:srgbClr val="FFC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09DCDC-8861-4ED7-81B2-9A7ED54E6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6357" y="3663390"/>
            <a:ext cx="2472489" cy="247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151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그림 42">
            <a:extLst>
              <a:ext uri="{FF2B5EF4-FFF2-40B4-BE49-F238E27FC236}">
                <a16:creationId xmlns:a16="http://schemas.microsoft.com/office/drawing/2014/main" id="{7975979D-5F0B-46FD-B489-E11938513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5554"/>
            <a:ext cx="12192000" cy="4890522"/>
          </a:xfrm>
          <a:prstGeom prst="rect">
            <a:avLst/>
          </a:prstGeom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EB44FADF-2415-466B-9D52-31B607F889F5}"/>
              </a:ext>
            </a:extLst>
          </p:cNvPr>
          <p:cNvSpPr/>
          <p:nvPr/>
        </p:nvSpPr>
        <p:spPr>
          <a:xfrm>
            <a:off x="0" y="2003630"/>
            <a:ext cx="12192000" cy="4872446"/>
          </a:xfrm>
          <a:prstGeom prst="rect">
            <a:avLst/>
          </a:prstGeom>
          <a:solidFill>
            <a:srgbClr val="003E5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D3DDA7F6-EFBE-47DE-8844-712757850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6" y="121104"/>
            <a:ext cx="10829924" cy="158322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기능</a:t>
            </a:r>
            <a:br>
              <a:rPr lang="en-US" altLang="ko-KR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8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Soongsil</a:t>
            </a:r>
            <a:r>
              <a:rPr lang="en-US" altLang="ko-KR" sz="18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Campus Map Project</a:t>
            </a:r>
            <a:endParaRPr lang="ko-KR" altLang="en-US" sz="18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05F76FB-7B81-4E79-9F79-538B36877F4B}"/>
              </a:ext>
            </a:extLst>
          </p:cNvPr>
          <p:cNvSpPr/>
          <p:nvPr/>
        </p:nvSpPr>
        <p:spPr>
          <a:xfrm>
            <a:off x="5150033" y="2301240"/>
            <a:ext cx="1184365" cy="118436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563DFA-C42E-487B-A67C-F54B99306E70}"/>
              </a:ext>
            </a:extLst>
          </p:cNvPr>
          <p:cNvSpPr txBox="1"/>
          <p:nvPr/>
        </p:nvSpPr>
        <p:spPr>
          <a:xfrm>
            <a:off x="1109379" y="4330193"/>
            <a:ext cx="25341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지도 시스템</a:t>
            </a:r>
            <a:endParaRPr lang="en-US" altLang="ko-KR" sz="28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지도 관리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메모 관리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CC5C107-EBCC-469E-B776-ED71C87F1D51}"/>
              </a:ext>
            </a:extLst>
          </p:cNvPr>
          <p:cNvSpPr txBox="1"/>
          <p:nvPr/>
        </p:nvSpPr>
        <p:spPr>
          <a:xfrm>
            <a:off x="4787269" y="4335482"/>
            <a:ext cx="25341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게시판 시스템</a:t>
            </a:r>
            <a:endParaRPr lang="en-US" altLang="ko-KR" sz="28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게시판 관리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건의 관리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E738FE-F34A-4591-A1E5-97CDC0D94358}"/>
              </a:ext>
            </a:extLst>
          </p:cNvPr>
          <p:cNvSpPr txBox="1"/>
          <p:nvPr/>
        </p:nvSpPr>
        <p:spPr>
          <a:xfrm>
            <a:off x="8458441" y="4330193"/>
            <a:ext cx="253419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유저 시스템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로그인 시스템</a:t>
            </a:r>
            <a:endParaRPr lang="en-US" altLang="ko-KR" sz="2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유저 관리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D666EB-EF5D-4E19-8CB2-FF52F21448DF}"/>
              </a:ext>
            </a:extLst>
          </p:cNvPr>
          <p:cNvSpPr txBox="1"/>
          <p:nvPr/>
        </p:nvSpPr>
        <p:spPr>
          <a:xfrm>
            <a:off x="1954110" y="2756375"/>
            <a:ext cx="8447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</a:rPr>
              <a:t>①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0DF3855-FD55-4F69-B0A3-711F4DDD9830}"/>
              </a:ext>
            </a:extLst>
          </p:cNvPr>
          <p:cNvSpPr txBox="1"/>
          <p:nvPr/>
        </p:nvSpPr>
        <p:spPr>
          <a:xfrm>
            <a:off x="5632003" y="2723521"/>
            <a:ext cx="8447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</a:rPr>
              <a:t>②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8E4AF01-81E2-4510-9498-B8CA95481539}"/>
              </a:ext>
            </a:extLst>
          </p:cNvPr>
          <p:cNvSpPr txBox="1"/>
          <p:nvPr/>
        </p:nvSpPr>
        <p:spPr>
          <a:xfrm>
            <a:off x="9266546" y="2723522"/>
            <a:ext cx="8447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</a:rPr>
              <a:t>③</a:t>
            </a: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D0874C53-E861-4D37-A510-9CD951071846}"/>
              </a:ext>
            </a:extLst>
          </p:cNvPr>
          <p:cNvSpPr/>
          <p:nvPr/>
        </p:nvSpPr>
        <p:spPr>
          <a:xfrm>
            <a:off x="975626" y="2525485"/>
            <a:ext cx="2888393" cy="3657600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2D2AC824-0BD8-41DE-BA33-8E8FA2F78264}"/>
              </a:ext>
            </a:extLst>
          </p:cNvPr>
          <p:cNvSpPr/>
          <p:nvPr/>
        </p:nvSpPr>
        <p:spPr>
          <a:xfrm>
            <a:off x="4610171" y="2525485"/>
            <a:ext cx="2888393" cy="3657600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3ED8CA8E-2746-43BE-9357-C0A9E4B8B9AC}"/>
              </a:ext>
            </a:extLst>
          </p:cNvPr>
          <p:cNvSpPr/>
          <p:nvPr/>
        </p:nvSpPr>
        <p:spPr>
          <a:xfrm>
            <a:off x="8244716" y="2525485"/>
            <a:ext cx="2888393" cy="3657600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FFAA206-EC3E-4EB2-A747-76F668BAE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037" y="2582329"/>
            <a:ext cx="2181993" cy="355785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B61D3BFB-0370-4E8E-9CFA-F24A60AAE1D5}"/>
              </a:ext>
            </a:extLst>
          </p:cNvPr>
          <p:cNvSpPr/>
          <p:nvPr/>
        </p:nvSpPr>
        <p:spPr>
          <a:xfrm>
            <a:off x="4939413" y="2582329"/>
            <a:ext cx="2201243" cy="356688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게시판 어플과 </a:t>
            </a:r>
            <a:r>
              <a:rPr lang="ko-KR" altLang="en-US" sz="1600" b="1" dirty="0" err="1">
                <a:solidFill>
                  <a:schemeClr val="tx1"/>
                </a:solidFill>
              </a:rPr>
              <a:t>차별점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유실되는 정보 적음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Ex) </a:t>
            </a:r>
            <a:r>
              <a:rPr lang="ko-KR" altLang="en-US" sz="1200" b="1" dirty="0">
                <a:solidFill>
                  <a:schemeClr val="tx1"/>
                </a:solidFill>
              </a:rPr>
              <a:t>공지게시판</a:t>
            </a:r>
            <a:endParaRPr lang="en-US" altLang="ko-KR" sz="1200" b="1" dirty="0">
              <a:solidFill>
                <a:schemeClr val="tx1"/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C14AF6B-79C6-4351-812A-D637F11CC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560" y="2582329"/>
            <a:ext cx="2185446" cy="354987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B0D68D5-8962-48E6-B54A-DAF02337C909}"/>
              </a:ext>
            </a:extLst>
          </p:cNvPr>
          <p:cNvSpPr/>
          <p:nvPr/>
        </p:nvSpPr>
        <p:spPr>
          <a:xfrm>
            <a:off x="1264645" y="2572984"/>
            <a:ext cx="2185446" cy="355922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기존 지도와의 </a:t>
            </a:r>
            <a:r>
              <a:rPr lang="ko-KR" altLang="en-US" sz="1600" b="1" dirty="0" err="1">
                <a:solidFill>
                  <a:schemeClr val="tx1"/>
                </a:solidFill>
              </a:rPr>
              <a:t>차별점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tx1"/>
                </a:solidFill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</a:rPr>
              <a:t>학교생활 특화 마크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Ex) </a:t>
            </a:r>
            <a:r>
              <a:rPr lang="ko-KR" altLang="en-US" sz="1200" b="1" dirty="0">
                <a:solidFill>
                  <a:schemeClr val="tx1"/>
                </a:solidFill>
              </a:rPr>
              <a:t>건물 정보 제공</a:t>
            </a:r>
            <a:r>
              <a:rPr lang="en-US" altLang="ko-KR" sz="1200" b="1" dirty="0">
                <a:solidFill>
                  <a:schemeClr val="tx1"/>
                </a:solidFill>
              </a:rPr>
              <a:t>, </a:t>
            </a: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건물 팁 제공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특정 건물에 메모 기능 추가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algn="ctr"/>
            <a:endParaRPr lang="en-US" altLang="ko-KR" sz="1200" b="1" dirty="0">
              <a:solidFill>
                <a:schemeClr val="tx1"/>
              </a:solidFill>
            </a:endParaRPr>
          </a:p>
          <a:p>
            <a:pPr marL="800100" lvl="1" indent="-342900" algn="ctr">
              <a:buAutoNum type="arabicPeriod"/>
            </a:pPr>
            <a:endParaRPr lang="ko-KR" altLang="en-US" sz="1600" b="1" dirty="0">
              <a:solidFill>
                <a:schemeClr val="tx1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AD4A20A-F3BE-45D4-98DC-0034135B85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7478" y="2602015"/>
            <a:ext cx="2170427" cy="3511098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4ED57C7C-3956-405C-89B5-ED1D3C9452F3}"/>
              </a:ext>
            </a:extLst>
          </p:cNvPr>
          <p:cNvSpPr/>
          <p:nvPr/>
        </p:nvSpPr>
        <p:spPr>
          <a:xfrm>
            <a:off x="8613639" y="2597045"/>
            <a:ext cx="2164266" cy="3511098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유저 관리 시스템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학번으로 </a:t>
            </a:r>
            <a:r>
              <a:rPr lang="ko-KR" altLang="en-US" sz="1400" b="1" dirty="0" err="1">
                <a:solidFill>
                  <a:schemeClr val="tx1"/>
                </a:solidFill>
              </a:rPr>
              <a:t>구분하게함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Ex) </a:t>
            </a:r>
            <a:r>
              <a:rPr lang="ko-KR" altLang="en-US" sz="1200" b="1" dirty="0">
                <a:solidFill>
                  <a:schemeClr val="tx1"/>
                </a:solidFill>
              </a:rPr>
              <a:t>학번 </a:t>
            </a:r>
            <a:r>
              <a:rPr lang="en-US" altLang="ko-KR" sz="1200" b="1" dirty="0">
                <a:solidFill>
                  <a:schemeClr val="tx1"/>
                </a:solidFill>
              </a:rPr>
              <a:t>= ID</a:t>
            </a:r>
          </a:p>
        </p:txBody>
      </p:sp>
    </p:spTree>
    <p:extLst>
      <p:ext uri="{BB962C8B-B14F-4D97-AF65-F5344CB8AC3E}">
        <p14:creationId xmlns:p14="http://schemas.microsoft.com/office/powerpoint/2010/main" val="96599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직사각형 1024">
            <a:extLst>
              <a:ext uri="{FF2B5EF4-FFF2-40B4-BE49-F238E27FC236}">
                <a16:creationId xmlns:a16="http://schemas.microsoft.com/office/drawing/2014/main" id="{26E1E343-141C-4DF8-A7E4-8C8034D0A6C3}"/>
              </a:ext>
            </a:extLst>
          </p:cNvPr>
          <p:cNvSpPr/>
          <p:nvPr/>
        </p:nvSpPr>
        <p:spPr>
          <a:xfrm>
            <a:off x="0" y="339634"/>
            <a:ext cx="12192000" cy="1421100"/>
          </a:xfrm>
          <a:prstGeom prst="rect">
            <a:avLst/>
          </a:prstGeom>
          <a:solidFill>
            <a:srgbClr val="006E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58A7FEB-66DD-4FD0-A2D3-5C473A45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6" y="121104"/>
            <a:ext cx="10829924" cy="1583220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사용한 기술</a:t>
            </a:r>
            <a:br>
              <a:rPr lang="en-US" altLang="ko-KR" sz="1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Soongsil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Campus Map Project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599832CA-98E6-4516-8B59-BA0E470EDB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19"/>
          <a:stretch/>
        </p:blipFill>
        <p:spPr bwMode="auto">
          <a:xfrm>
            <a:off x="4053839" y="2314629"/>
            <a:ext cx="3812178" cy="4342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6DFC39D-E652-41EE-A5FF-A18A097C0F06}"/>
              </a:ext>
            </a:extLst>
          </p:cNvPr>
          <p:cNvSpPr/>
          <p:nvPr/>
        </p:nvSpPr>
        <p:spPr>
          <a:xfrm>
            <a:off x="619566" y="4218024"/>
            <a:ext cx="2638697" cy="1071155"/>
          </a:xfrm>
          <a:prstGeom prst="roundRect">
            <a:avLst/>
          </a:prstGeom>
          <a:solidFill>
            <a:srgbClr val="62C6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Android</a:t>
            </a:r>
            <a:endParaRPr lang="ko-KR" altLang="en-US" sz="2400" dirty="0">
              <a:solidFill>
                <a:srgbClr val="00537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7D08BF2C-1923-4860-BE4B-4B366A7D4577}"/>
              </a:ext>
            </a:extLst>
          </p:cNvPr>
          <p:cNvCxnSpPr>
            <a:endCxn id="10" idx="3"/>
          </p:cNvCxnSpPr>
          <p:nvPr/>
        </p:nvCxnSpPr>
        <p:spPr>
          <a:xfrm rot="10800000">
            <a:off x="3258263" y="4753603"/>
            <a:ext cx="1733006" cy="1103811"/>
          </a:xfrm>
          <a:prstGeom prst="bentConnector3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2942ADB-3A18-49FD-8E74-3F87FD3C7EA1}"/>
              </a:ext>
            </a:extLst>
          </p:cNvPr>
          <p:cNvSpPr/>
          <p:nvPr/>
        </p:nvSpPr>
        <p:spPr>
          <a:xfrm>
            <a:off x="3516425" y="2239903"/>
            <a:ext cx="4946469" cy="197812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AE227AE-470E-4D8E-8CB0-E2CE242B682B}"/>
              </a:ext>
            </a:extLst>
          </p:cNvPr>
          <p:cNvCxnSpPr>
            <a:cxnSpLocks/>
            <a:stCxn id="14" idx="3"/>
            <a:endCxn id="19" idx="0"/>
          </p:cNvCxnSpPr>
          <p:nvPr/>
        </p:nvCxnSpPr>
        <p:spPr>
          <a:xfrm>
            <a:off x="8462894" y="3228964"/>
            <a:ext cx="1937317" cy="989060"/>
          </a:xfrm>
          <a:prstGeom prst="bentConnector2">
            <a:avLst/>
          </a:prstGeom>
          <a:ln>
            <a:solidFill>
              <a:srgbClr val="00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FDDFA8AE-6B33-48F8-BBA5-A58F37A68672}"/>
              </a:ext>
            </a:extLst>
          </p:cNvPr>
          <p:cNvSpPr/>
          <p:nvPr/>
        </p:nvSpPr>
        <p:spPr>
          <a:xfrm>
            <a:off x="9080862" y="4218024"/>
            <a:ext cx="2638697" cy="1071155"/>
          </a:xfrm>
          <a:prstGeom prst="roundRect">
            <a:avLst/>
          </a:prstGeom>
          <a:solidFill>
            <a:srgbClr val="62C6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Django간</a:t>
            </a:r>
            <a:r>
              <a:rPr lang="ko-KR" altLang="en-US" sz="2400" dirty="0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2400" dirty="0">
              <a:solidFill>
                <a:srgbClr val="00537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유저 통신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1748081-6C9A-4DDE-A231-A1DE542887C6}"/>
              </a:ext>
            </a:extLst>
          </p:cNvPr>
          <p:cNvSpPr/>
          <p:nvPr/>
        </p:nvSpPr>
        <p:spPr>
          <a:xfrm>
            <a:off x="619565" y="2104398"/>
            <a:ext cx="2638697" cy="1071155"/>
          </a:xfrm>
          <a:prstGeom prst="roundRect">
            <a:avLst/>
          </a:prstGeom>
          <a:solidFill>
            <a:srgbClr val="62C6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카카오지도 </a:t>
            </a:r>
            <a:r>
              <a:rPr lang="en-US" altLang="ko-KR" sz="2400" dirty="0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API</a:t>
            </a:r>
            <a:endParaRPr lang="ko-KR" altLang="en-US" sz="2400" dirty="0">
              <a:solidFill>
                <a:srgbClr val="00537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799283F-44B4-4C5C-8B73-4DFD36C737AC}"/>
              </a:ext>
            </a:extLst>
          </p:cNvPr>
          <p:cNvCxnSpPr>
            <a:stCxn id="25" idx="2"/>
            <a:endCxn id="10" idx="0"/>
          </p:cNvCxnSpPr>
          <p:nvPr/>
        </p:nvCxnSpPr>
        <p:spPr>
          <a:xfrm>
            <a:off x="1938914" y="3175553"/>
            <a:ext cx="1" cy="104247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73FDF44C-0C05-4817-8170-0C8473512E72}"/>
              </a:ext>
            </a:extLst>
          </p:cNvPr>
          <p:cNvGrpSpPr/>
          <p:nvPr/>
        </p:nvGrpSpPr>
        <p:grpSpPr>
          <a:xfrm>
            <a:off x="5264756" y="4592292"/>
            <a:ext cx="1449805" cy="1690437"/>
            <a:chOff x="5233737" y="4632158"/>
            <a:chExt cx="1449805" cy="1690437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7C17759F-F080-46A8-A8B3-C2C2FF78FF9B}"/>
                </a:ext>
              </a:extLst>
            </p:cNvPr>
            <p:cNvSpPr/>
            <p:nvPr/>
          </p:nvSpPr>
          <p:spPr>
            <a:xfrm>
              <a:off x="5233737" y="4632158"/>
              <a:ext cx="1449805" cy="16904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6" name="Picture 2" descr="GPGS Android/iOS MP plug-in revealed | Inside Games Asia">
              <a:extLst>
                <a:ext uri="{FF2B5EF4-FFF2-40B4-BE49-F238E27FC236}">
                  <a16:creationId xmlns:a16="http://schemas.microsoft.com/office/drawing/2014/main" id="{1D625A62-A895-484C-95F3-6A53A1EDE7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9580" y="4970638"/>
              <a:ext cx="1423962" cy="9337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A832BB1-B238-4967-AF9D-66D57228F32B}"/>
              </a:ext>
            </a:extLst>
          </p:cNvPr>
          <p:cNvSpPr/>
          <p:nvPr/>
        </p:nvSpPr>
        <p:spPr>
          <a:xfrm>
            <a:off x="606643" y="4218023"/>
            <a:ext cx="2638697" cy="1071155"/>
          </a:xfrm>
          <a:prstGeom prst="roundRect">
            <a:avLst/>
          </a:prstGeom>
          <a:solidFill>
            <a:srgbClr val="62C6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Vanila</a:t>
            </a:r>
            <a:r>
              <a:rPr lang="en-US" altLang="ko-KR" sz="2000" dirty="0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err="1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Javascript</a:t>
            </a:r>
            <a:r>
              <a:rPr lang="en-US" altLang="ko-KR" sz="2000" dirty="0">
                <a:solidFill>
                  <a:srgbClr val="0053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&amp; Django Framework</a:t>
            </a:r>
            <a:endParaRPr lang="ko-KR" altLang="en-US" sz="2000" dirty="0">
              <a:solidFill>
                <a:srgbClr val="00537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139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1213</TotalTime>
  <Words>146</Words>
  <Application>Microsoft Office PowerPoint</Application>
  <PresentationFormat>와이드스크린</PresentationFormat>
  <Paragraphs>44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3" baseType="lpstr">
      <vt:lpstr>Yu Gothic UI Semibold</vt:lpstr>
      <vt:lpstr>나눔스퀘어</vt:lpstr>
      <vt:lpstr>나눔스퀘어 Bold</vt:lpstr>
      <vt:lpstr>나눔스퀘어 ExtraBold</vt:lpstr>
      <vt:lpstr>나눔스퀘어 Light</vt:lpstr>
      <vt:lpstr>나눔스퀘어_ac Bold</vt:lpstr>
      <vt:lpstr>맑은 고딕</vt:lpstr>
      <vt:lpstr>Arial</vt:lpstr>
      <vt:lpstr>Office 테마</vt:lpstr>
      <vt:lpstr>Soongsil Campus Map 숭실 캠퍼스 맵</vt:lpstr>
      <vt:lpstr>숭실 캠퍼스 맵 프로젝트 소개 Soongsil Campus Map Project</vt:lpstr>
      <vt:lpstr>기능 Soongsil Campus Map Project</vt:lpstr>
      <vt:lpstr>사용한 기술 Soongsil Campus Map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숭실 캠퍼스 맵 Soonsil Campus Map</dc:title>
  <dc:creator>Lee Yeojin</dc:creator>
  <cp:lastModifiedBy>이화원</cp:lastModifiedBy>
  <cp:revision>47</cp:revision>
  <dcterms:created xsi:type="dcterms:W3CDTF">2021-04-23T16:59:10Z</dcterms:created>
  <dcterms:modified xsi:type="dcterms:W3CDTF">2021-06-12T07:11:22Z</dcterms:modified>
</cp:coreProperties>
</file>

<file path=docProps/thumbnail.jpeg>
</file>